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notesMasterIdLst>
    <p:notesMasterId r:id="rId9"/>
  </p:notesMasterIdLst>
  <p:sldIdLst>
    <p:sldId id="300" r:id="rId2"/>
    <p:sldId id="301" r:id="rId3"/>
    <p:sldId id="299" r:id="rId4"/>
    <p:sldId id="298" r:id="rId5"/>
    <p:sldId id="303" r:id="rId6"/>
    <p:sldId id="267" r:id="rId7"/>
    <p:sldId id="30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F0F8"/>
    <a:srgbClr val="5B9EAD"/>
    <a:srgbClr val="575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58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1D00D-2379-4BFD-86FC-A3840503D453}" type="datetimeFigureOut">
              <a:rPr lang="en-GB" smtClean="0"/>
              <a:t>04/12/2017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A3F1B-02A2-4A92-9897-59DEEA6648A1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9516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emf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rgbClr val="2CB472"/>
              </a:buClr>
              <a:defRPr>
                <a:solidFill>
                  <a:srgbClr val="57585A"/>
                </a:solidFill>
              </a:defRPr>
            </a:lvl1pPr>
            <a:lvl2pPr>
              <a:buClr>
                <a:srgbClr val="2CB472"/>
              </a:buClr>
              <a:defRPr>
                <a:solidFill>
                  <a:srgbClr val="5B9EAD"/>
                </a:solidFill>
              </a:defRPr>
            </a:lvl2pPr>
            <a:lvl3pPr>
              <a:buClr>
                <a:srgbClr val="2CB472"/>
              </a:buClr>
              <a:defRPr>
                <a:solidFill>
                  <a:srgbClr val="5B9EAD"/>
                </a:solidFill>
              </a:defRPr>
            </a:lvl3pPr>
            <a:lvl4pPr>
              <a:buClr>
                <a:srgbClr val="2CB472"/>
              </a:buClr>
              <a:defRPr>
                <a:solidFill>
                  <a:srgbClr val="5B9EAD"/>
                </a:solidFill>
              </a:defRPr>
            </a:lvl4pPr>
            <a:lvl5pPr>
              <a:buClr>
                <a:srgbClr val="2CB472"/>
              </a:buClr>
              <a:defRPr>
                <a:solidFill>
                  <a:srgbClr val="5B9EAD"/>
                </a:solidFill>
              </a:defRPr>
            </a:lvl5pPr>
          </a:lstStyle>
          <a:p>
            <a:pPr lvl="0"/>
            <a:r>
              <a:rPr lang="en-US" dirty="0"/>
              <a:t>Main line</a:t>
            </a:r>
          </a:p>
          <a:p>
            <a:pPr lvl="1"/>
            <a:r>
              <a:rPr lang="en-US" dirty="0"/>
              <a:t>Second line</a:t>
            </a:r>
          </a:p>
          <a:p>
            <a:pPr lvl="2"/>
            <a:r>
              <a:rPr lang="en-US" dirty="0"/>
              <a:t>Third Line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31140" y="0"/>
            <a:ext cx="11724640" cy="1734207"/>
            <a:chOff x="231141" y="243840"/>
            <a:chExt cx="11724640" cy="1734207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/>
            <a:srcRect l="1916" t="10115" r="1916" b="64598"/>
            <a:stretch/>
          </p:blipFill>
          <p:spPr>
            <a:xfrm>
              <a:off x="231141" y="243840"/>
              <a:ext cx="11724640" cy="17342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/>
            <a:srcRect l="12758" t="61303" r="44742" b="28927"/>
            <a:stretch/>
          </p:blipFill>
          <p:spPr>
            <a:xfrm>
              <a:off x="6133042" y="292499"/>
              <a:ext cx="5181600" cy="67001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4737" y="573212"/>
            <a:ext cx="9875520" cy="1356360"/>
          </a:xfrm>
        </p:spPr>
        <p:txBody>
          <a:bodyPr/>
          <a:lstStyle>
            <a:lvl1pPr algn="ctr">
              <a:defRPr b="1">
                <a:solidFill>
                  <a:srgbClr val="D8F0F8"/>
                </a:solidFill>
              </a:defRPr>
            </a:lvl1pPr>
          </a:lstStyle>
          <a:p>
            <a:r>
              <a:rPr lang="en-US" dirty="0"/>
              <a:t>Normal page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31332" y="6096000"/>
            <a:ext cx="11403418" cy="383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497090"/>
            <a:ext cx="2329074" cy="365125"/>
          </a:xfrm>
        </p:spPr>
        <p:txBody>
          <a:bodyPr/>
          <a:lstStyle>
            <a:lvl1pPr>
              <a:defRPr>
                <a:solidFill>
                  <a:srgbClr val="5B9EAD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497090"/>
            <a:ext cx="4717774" cy="365125"/>
          </a:xfrm>
        </p:spPr>
        <p:txBody>
          <a:bodyPr/>
          <a:lstStyle>
            <a:lvl1pPr>
              <a:defRPr>
                <a:solidFill>
                  <a:srgbClr val="5B9EA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497090"/>
            <a:ext cx="1706217" cy="365125"/>
          </a:xfrm>
        </p:spPr>
        <p:txBody>
          <a:bodyPr/>
          <a:lstStyle>
            <a:lvl1pPr>
              <a:defRPr>
                <a:solidFill>
                  <a:srgbClr val="5B9EAD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777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>
                <a:solidFill>
                  <a:srgbClr val="57585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>
                <a:solidFill>
                  <a:srgbClr val="D8F0F8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>
                <a:solidFill>
                  <a:srgbClr val="D8F0F8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B9EAD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B9EA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B9EAD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tx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 dirty="0">
              <a:solidFill>
                <a:srgbClr val="57585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996" y="2093515"/>
            <a:ext cx="9966960" cy="1415534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5400" b="1" cap="all" baseline="0">
                <a:solidFill>
                  <a:srgbClr val="57585A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5B9EAD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231140" y="-1"/>
            <a:ext cx="11724640" cy="2638097"/>
            <a:chOff x="231141" y="243839"/>
            <a:chExt cx="11724640" cy="2638097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2"/>
            <a:srcRect l="1916" t="10116" r="1916" b="51417"/>
            <a:stretch/>
          </p:blipFill>
          <p:spPr>
            <a:xfrm>
              <a:off x="231141" y="243839"/>
              <a:ext cx="11724640" cy="263809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3"/>
            <a:srcRect l="12758" t="61303" r="44742" b="28927"/>
            <a:stretch/>
          </p:blipFill>
          <p:spPr>
            <a:xfrm>
              <a:off x="6133042" y="292499"/>
              <a:ext cx="5181600" cy="670018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 userDrawn="1"/>
        </p:nvSpPr>
        <p:spPr>
          <a:xfrm>
            <a:off x="231140" y="6448580"/>
            <a:ext cx="11724640" cy="4170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566829" y="5577627"/>
            <a:ext cx="9053261" cy="1252951"/>
            <a:chOff x="-10418" y="4833663"/>
            <a:chExt cx="9053261" cy="1252951"/>
          </a:xfrm>
          <a:solidFill>
            <a:schemeClr val="tx1"/>
          </a:solidFill>
        </p:grpSpPr>
        <p:pic>
          <p:nvPicPr>
            <p:cNvPr id="14" name="Picture 13" descr="C:\Users\lgit\Documents\DTI Logo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18" y="4833663"/>
              <a:ext cx="1080000" cy="540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582" y="4996801"/>
              <a:ext cx="1485900" cy="376862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6" name="Picture 15"/>
            <p:cNvPicPr/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277" y="4996801"/>
              <a:ext cx="1567660" cy="376862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7" name="Picture 16" descr="http://www2.matis.is/media/%21%21Matis_logo.jp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747" y="5587412"/>
              <a:ext cx="499202" cy="499202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262" y="5480887"/>
              <a:ext cx="1357939" cy="526895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955" y="5553468"/>
              <a:ext cx="759627" cy="395772"/>
            </a:xfrm>
            <a:prstGeom prst="rect">
              <a:avLst/>
            </a:prstGeom>
            <a:grpFill/>
          </p:spPr>
        </p:pic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671" y="5589239"/>
              <a:ext cx="1490987" cy="432048"/>
            </a:xfrm>
            <a:prstGeom prst="rect">
              <a:avLst/>
            </a:prstGeom>
            <a:grpFill/>
          </p:spPr>
        </p:pic>
        <p:pic>
          <p:nvPicPr>
            <p:cNvPr id="21" name="Picture 20" descr="Cargill_graphics-02.png"/>
            <p:cNvPicPr>
              <a:picLocks noChangeAspect="1"/>
            </p:cNvPicPr>
            <p:nvPr userDrawn="1"/>
          </p:nvPicPr>
          <p:blipFill>
            <a:blip r:embed="rId11" cstate="print"/>
            <a:stretch>
              <a:fillRect/>
            </a:stretch>
          </p:blipFill>
          <p:spPr>
            <a:xfrm>
              <a:off x="4245769" y="5620075"/>
              <a:ext cx="971054" cy="433875"/>
            </a:xfrm>
            <a:prstGeom prst="rect">
              <a:avLst/>
            </a:prstGeom>
            <a:grpFill/>
          </p:spPr>
        </p:pic>
        <p:pic>
          <p:nvPicPr>
            <p:cNvPr id="22" name="Picture 38" descr="DTU UK A1 RGB copy"/>
            <p:cNvPicPr>
              <a:picLocks noChangeAspect="1" noChangeArrowheads="1"/>
            </p:cNvPicPr>
            <p:nvPr userDrawn="1"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154314" y="4996801"/>
              <a:ext cx="1399832" cy="46364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5959296" y="5041850"/>
              <a:ext cx="957294" cy="331813"/>
            </a:xfrm>
            <a:prstGeom prst="rect">
              <a:avLst/>
            </a:prstGeom>
            <a:grpFill/>
          </p:spPr>
        </p:pic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8000" y="4867305"/>
              <a:ext cx="1664480" cy="395537"/>
            </a:xfrm>
            <a:prstGeom prst="rect">
              <a:avLst/>
            </a:prstGeom>
            <a:grpFill/>
          </p:spPr>
        </p:pic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0184" y="5415198"/>
              <a:ext cx="671416" cy="671416"/>
            </a:xfrm>
            <a:prstGeom prst="rect">
              <a:avLst/>
            </a:prstGeom>
            <a:grpFill/>
          </p:spPr>
        </p:pic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2400" y="5579979"/>
              <a:ext cx="870443" cy="427803"/>
            </a:xfrm>
            <a:prstGeom prst="rect">
              <a:avLst/>
            </a:prstGeom>
            <a:grpFill/>
          </p:spPr>
        </p:pic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57585A"/>
                </a:solidFill>
              </a:defRPr>
            </a:lvl1pPr>
            <a:lvl2pPr>
              <a:defRPr>
                <a:solidFill>
                  <a:srgbClr val="5B9EAD"/>
                </a:solidFill>
              </a:defRPr>
            </a:lvl2pPr>
            <a:lvl3pPr marL="548640" indent="0">
              <a:buNone/>
              <a:defRPr>
                <a:solidFill>
                  <a:srgbClr val="5B9EAD"/>
                </a:solidFill>
              </a:defRPr>
            </a:lvl3pPr>
            <a:lvl4pPr>
              <a:defRPr>
                <a:solidFill>
                  <a:srgbClr val="5B9EAD"/>
                </a:solidFill>
              </a:defRPr>
            </a:lvl4pPr>
            <a:lvl5pPr>
              <a:defRPr>
                <a:solidFill>
                  <a:srgbClr val="5B9EAD"/>
                </a:solidFill>
              </a:defRPr>
            </a:lvl5pPr>
          </a:lstStyle>
          <a:p>
            <a:pPr lvl="0"/>
            <a:r>
              <a:rPr lang="en-US" dirty="0"/>
              <a:t> </a:t>
            </a:r>
          </a:p>
          <a:p>
            <a:pPr lvl="1"/>
            <a:r>
              <a:rPr lang="en-US" dirty="0"/>
              <a:t> </a:t>
            </a:r>
          </a:p>
          <a:p>
            <a:pPr lvl="2"/>
            <a:endParaRPr lang="en-US" dirty="0"/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31140" y="0"/>
            <a:ext cx="11724640" cy="1734207"/>
            <a:chOff x="231141" y="243840"/>
            <a:chExt cx="11724640" cy="1734207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2"/>
            <a:srcRect l="1916" t="10115" r="1916" b="64598"/>
            <a:stretch/>
          </p:blipFill>
          <p:spPr>
            <a:xfrm>
              <a:off x="231141" y="243840"/>
              <a:ext cx="11724640" cy="17342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3"/>
            <a:srcRect l="12758" t="61303" r="44742" b="28927"/>
            <a:stretch/>
          </p:blipFill>
          <p:spPr>
            <a:xfrm>
              <a:off x="6133042" y="292499"/>
              <a:ext cx="5181600" cy="67001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4737" y="573212"/>
            <a:ext cx="9875520" cy="1356360"/>
          </a:xfrm>
        </p:spPr>
        <p:txBody>
          <a:bodyPr/>
          <a:lstStyle>
            <a:lvl1pPr algn="ctr">
              <a:defRPr b="1">
                <a:solidFill>
                  <a:srgbClr val="D8F0F8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231140" y="6474372"/>
            <a:ext cx="11724640" cy="383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497090"/>
            <a:ext cx="2329074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497090"/>
            <a:ext cx="4717774" cy="365125"/>
          </a:xfrm>
        </p:spPr>
        <p:txBody>
          <a:bodyPr/>
          <a:lstStyle>
            <a:lvl1pPr>
              <a:defRPr>
                <a:solidFill>
                  <a:srgbClr val="5B9EA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497090"/>
            <a:ext cx="1706217" cy="365125"/>
          </a:xfrm>
        </p:spPr>
        <p:txBody>
          <a:bodyPr/>
          <a:lstStyle>
            <a:lvl1pPr>
              <a:defRPr>
                <a:solidFill>
                  <a:srgbClr val="5B9EAD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4800" b="1" cap="all" baseline="0">
                <a:solidFill>
                  <a:srgbClr val="57585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rgbClr val="5B9EAD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B9EAD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B9EA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B9EAD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B9EAD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B9EA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>
                <a:solidFill>
                  <a:srgbClr val="57585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>
                <a:solidFill>
                  <a:srgbClr val="D8F0F8"/>
                </a:solidFill>
              </a:defRPr>
            </a:lvl1pPr>
            <a:lvl2pPr>
              <a:defRPr sz="2800">
                <a:solidFill>
                  <a:srgbClr val="57585A"/>
                </a:solidFill>
              </a:defRPr>
            </a:lvl2pPr>
            <a:lvl3pPr>
              <a:defRPr sz="2400">
                <a:solidFill>
                  <a:srgbClr val="5B9EAD"/>
                </a:solidFill>
              </a:defRPr>
            </a:lvl3pPr>
            <a:lvl4pPr>
              <a:defRPr sz="2000">
                <a:solidFill>
                  <a:srgbClr val="5B9EAD"/>
                </a:solidFill>
              </a:defRPr>
            </a:lvl4pPr>
            <a:lvl5pPr>
              <a:defRPr sz="2000">
                <a:solidFill>
                  <a:srgbClr val="5B9EAD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>
                <a:solidFill>
                  <a:srgbClr val="5B9EA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B9EAD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12/4/2017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B9EA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0000"/>
            <a:shade val="85000"/>
            <a:satMod val="160000"/>
            <a:lumMod val="1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231140" y="0"/>
            <a:ext cx="11724640" cy="1734207"/>
            <a:chOff x="231141" y="243840"/>
            <a:chExt cx="11724640" cy="1734207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14"/>
            <a:srcRect l="1916" t="10115" r="1916" b="64598"/>
            <a:stretch/>
          </p:blipFill>
          <p:spPr>
            <a:xfrm>
              <a:off x="231141" y="243840"/>
              <a:ext cx="11724640" cy="17342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15"/>
            <a:srcRect l="12758" t="61303" r="44742" b="28927"/>
            <a:stretch/>
          </p:blipFill>
          <p:spPr>
            <a:xfrm>
              <a:off x="6133042" y="292499"/>
              <a:ext cx="5181600" cy="670018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231140" y="6588953"/>
            <a:ext cx="11724640" cy="276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D8F0F8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rgbClr val="2CB472"/>
        </a:buClr>
        <a:buSzPct val="95000"/>
        <a:buFont typeface="Corbel" pitchFamily="34" charset="0"/>
        <a:buChar char="•"/>
        <a:defRPr sz="2200" kern="1200">
          <a:solidFill>
            <a:srgbClr val="57585A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rgbClr val="5B9EAD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rgbClr val="5B9EAD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rgbClr val="5B9EAD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rgbClr val="5B9EAD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F4531F-61E9-4AC9-A911-A408BEB7B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3204684"/>
            <a:ext cx="9966960" cy="1415534"/>
          </a:xfrm>
        </p:spPr>
        <p:txBody>
          <a:bodyPr>
            <a:normAutofit fontScale="90000"/>
          </a:bodyPr>
          <a:lstStyle/>
          <a:p>
            <a:r>
              <a:rPr lang="fo-FO" dirty="0"/>
              <a:t>Scaling up</a:t>
            </a:r>
            <a:br>
              <a:rPr lang="fo-FO" dirty="0"/>
            </a:br>
            <a:r>
              <a:rPr lang="fo-FO" dirty="0"/>
              <a:t> low hanging fruits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E3224BF-DF66-46A1-98A5-18F2147832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fo-FO" dirty="0"/>
          </a:p>
          <a:p>
            <a:endParaRPr lang="fo-FO" dirty="0"/>
          </a:p>
          <a:p>
            <a:r>
              <a:rPr lang="fo-FO" sz="3600" dirty="0"/>
              <a:t>Seaweed Biorefinery</a:t>
            </a:r>
          </a:p>
        </p:txBody>
      </p:sp>
    </p:spTree>
    <p:extLst>
      <p:ext uri="{BB962C8B-B14F-4D97-AF65-F5344CB8AC3E}">
        <p14:creationId xmlns:p14="http://schemas.microsoft.com/office/powerpoint/2010/main" val="19047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56">
        <p:split orient="vert"/>
      </p:transition>
    </mc:Choice>
    <mc:Fallback xmlns="">
      <p:transition spd="slow" advTm="4556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B8AEA301-DB42-4AB9-B269-E89B655DC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33" y="1730504"/>
            <a:ext cx="11726333" cy="610746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5739" y="836711"/>
            <a:ext cx="7499176" cy="1143000"/>
          </a:xfrm>
        </p:spPr>
        <p:txBody>
          <a:bodyPr/>
          <a:lstStyle/>
          <a:p>
            <a:r>
              <a:rPr lang="en-GB" dirty="0"/>
              <a:t>Main goal</a:t>
            </a:r>
          </a:p>
        </p:txBody>
      </p:sp>
      <p:sp>
        <p:nvSpPr>
          <p:cNvPr id="3" name="Rektangel 2"/>
          <p:cNvSpPr/>
          <p:nvPr/>
        </p:nvSpPr>
        <p:spPr>
          <a:xfrm>
            <a:off x="2545739" y="2368579"/>
            <a:ext cx="9111744" cy="410445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800" b="1" dirty="0">
                <a:solidFill>
                  <a:srgbClr val="D8F0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 Cascade aims to develop</a:t>
            </a:r>
            <a:r>
              <a:rPr lang="en-US" sz="2800" b="1" dirty="0">
                <a:solidFill>
                  <a:srgbClr val="D8F0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</a:t>
            </a:r>
            <a:r>
              <a:rPr lang="en-US" sz="2800" b="1" dirty="0">
                <a:solidFill>
                  <a:srgbClr val="D8F0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production</a:t>
            </a:r>
          </a:p>
          <a:p>
            <a:pPr algn="r"/>
            <a:r>
              <a:rPr lang="en-US" sz="2800" b="1" dirty="0">
                <a:solidFill>
                  <a:srgbClr val="D8F0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platform for processing sustainable </a:t>
            </a:r>
          </a:p>
          <a:p>
            <a:pPr algn="r"/>
            <a:r>
              <a:rPr lang="en-US" sz="2800" b="1" dirty="0">
                <a:solidFill>
                  <a:srgbClr val="D8F0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cultivated seaweed to highly </a:t>
            </a:r>
          </a:p>
          <a:p>
            <a:pPr algn="r"/>
            <a:r>
              <a:rPr lang="en-US" sz="2800" b="1" dirty="0">
                <a:solidFill>
                  <a:srgbClr val="D8F0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processed value</a:t>
            </a:r>
          </a:p>
          <a:p>
            <a:pPr algn="r"/>
            <a:r>
              <a:rPr lang="en-US" sz="2800" b="1" dirty="0">
                <a:solidFill>
                  <a:srgbClr val="D8F0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added products</a:t>
            </a:r>
            <a:endParaRPr lang="en-US" sz="2800" b="1" dirty="0">
              <a:solidFill>
                <a:srgbClr val="D8F0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sz="2800" dirty="0"/>
              <a:t> </a:t>
            </a:r>
            <a:endParaRPr lang="da-DK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551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266">
        <p15:prstTrans prst="wind"/>
      </p:transition>
    </mc:Choice>
    <mc:Fallback xmlns="">
      <p:transition spd="slow" advTm="102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C4793DB4-E8CC-46B7-91D6-3900D77F7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16" y="1730881"/>
            <a:ext cx="3654285" cy="511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807" y="909018"/>
            <a:ext cx="7499176" cy="922114"/>
          </a:xfrm>
        </p:spPr>
        <p:txBody>
          <a:bodyPr/>
          <a:lstStyle/>
          <a:p>
            <a:r>
              <a:rPr lang="da-DK" dirty="0"/>
              <a:t>Challenges </a:t>
            </a:r>
            <a:r>
              <a:rPr lang="en-AU" dirty="0"/>
              <a:t>identified</a:t>
            </a:r>
            <a:r>
              <a:rPr lang="da-DK" dirty="0"/>
              <a:t>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67680" y="2081584"/>
            <a:ext cx="795178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rgbClr val="5B9EAD"/>
                </a:solidFill>
              </a:rPr>
              <a:t>Reliable seaweed biomass supply 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b="1" dirty="0">
                <a:solidFill>
                  <a:srgbClr val="5B9EAD"/>
                </a:solidFill>
              </a:rPr>
              <a:t>Cost-efficient storage conditioning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r>
              <a:rPr lang="en-GB" sz="2000" b="1" dirty="0">
                <a:solidFill>
                  <a:srgbClr val="5B9EAD"/>
                </a:solidFill>
              </a:rPr>
              <a:t>Robust extraction and separation technologies </a:t>
            </a:r>
            <a:r>
              <a:rPr lang="en-GB" sz="2000" dirty="0"/>
              <a:t> 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b="1" dirty="0">
                <a:solidFill>
                  <a:srgbClr val="5B9EAD"/>
                </a:solidFill>
              </a:rPr>
              <a:t>Efficient enzymatic refining </a:t>
            </a:r>
            <a:r>
              <a:rPr lang="en-GB" sz="2000" dirty="0"/>
              <a:t> 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b="1" dirty="0">
                <a:solidFill>
                  <a:srgbClr val="5B9EAD"/>
                </a:solidFill>
              </a:rPr>
              <a:t>Sustainability assessment of entire value chain</a:t>
            </a:r>
          </a:p>
          <a:p>
            <a:endParaRPr lang="en-GB" sz="2000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6407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440">
        <p15:prstTrans prst="peelOff"/>
      </p:transition>
    </mc:Choice>
    <mc:Fallback xmlns="">
      <p:transition spd="slow" advTm="134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80886" y="723963"/>
            <a:ext cx="8826643" cy="1203222"/>
          </a:xfrm>
        </p:spPr>
        <p:txBody>
          <a:bodyPr>
            <a:normAutofit/>
          </a:bodyPr>
          <a:lstStyle/>
          <a:p>
            <a:r>
              <a:rPr lang="en-GB" dirty="0"/>
              <a:t>Objectives</a:t>
            </a:r>
            <a:r>
              <a:rPr lang="da-DK" dirty="0"/>
              <a:t> </a:t>
            </a:r>
            <a:r>
              <a:rPr lang="en-IN" dirty="0"/>
              <a:t>illustrated</a:t>
            </a: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92" y="2195736"/>
            <a:ext cx="8826643" cy="44413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067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630">
        <p14:prism isContent="1" isInverted="1"/>
      </p:transition>
    </mc:Choice>
    <mc:Fallback xmlns="">
      <p:transition spd="slow" advTm="1063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07568" y="684517"/>
            <a:ext cx="7499176" cy="1143000"/>
          </a:xfrm>
        </p:spPr>
        <p:txBody>
          <a:bodyPr>
            <a:normAutofit/>
          </a:bodyPr>
          <a:lstStyle/>
          <a:p>
            <a:r>
              <a:rPr lang="da-DK" sz="3600" dirty="0" err="1"/>
              <a:t>Impact</a:t>
            </a:r>
            <a:endParaRPr lang="da-DK" sz="3600" dirty="0"/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87" y="1890194"/>
            <a:ext cx="7499176" cy="48734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0B08B496-8B69-418B-959D-52AE7945F69E}"/>
              </a:ext>
            </a:extLst>
          </p:cNvPr>
          <p:cNvSpPr txBox="1"/>
          <p:nvPr/>
        </p:nvSpPr>
        <p:spPr>
          <a:xfrm>
            <a:off x="5217554" y="5127585"/>
            <a:ext cx="9980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o-FO" sz="1200" dirty="0"/>
              <a:t>Knowledge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656FCD1-79B6-4A78-9DCE-65952B5F61C1}"/>
              </a:ext>
            </a:extLst>
          </p:cNvPr>
          <p:cNvSpPr txBox="1"/>
          <p:nvPr/>
        </p:nvSpPr>
        <p:spPr>
          <a:xfrm>
            <a:off x="5271569" y="6124937"/>
            <a:ext cx="9980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o-FO" sz="1200" dirty="0"/>
              <a:t>Risk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8C4CE70-CC95-4889-B70A-4418528ADC21}"/>
              </a:ext>
            </a:extLst>
          </p:cNvPr>
          <p:cNvSpPr txBox="1"/>
          <p:nvPr/>
        </p:nvSpPr>
        <p:spPr>
          <a:xfrm>
            <a:off x="5606964" y="2729613"/>
            <a:ext cx="5080492" cy="17201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/>
              <a:t>+ 4th Cascade (Left-over residuals for fertilizers &amp; energy)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+ 3rd Cascade (Enzymatic refining of high value products)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+ 2nd Cascade (Extraction/separation into commodities)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+ 1st Cascade (Microbial refining for feed &amp; food)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+ Cultivated and pre-conditioned macroalgae</a:t>
            </a:r>
          </a:p>
          <a:p>
            <a:pPr>
              <a:lnSpc>
                <a:spcPct val="150000"/>
              </a:lnSpc>
            </a:pPr>
            <a:r>
              <a:rPr lang="en-GB" sz="1200" dirty="0"/>
              <a:t>Wild harvest of European macroalgae</a:t>
            </a:r>
          </a:p>
        </p:txBody>
      </p:sp>
    </p:spTree>
    <p:extLst>
      <p:ext uri="{BB962C8B-B14F-4D97-AF65-F5344CB8AC3E}">
        <p14:creationId xmlns:p14="http://schemas.microsoft.com/office/powerpoint/2010/main" val="50222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329">
        <p:checker/>
      </p:transition>
    </mc:Choice>
    <mc:Fallback xmlns="">
      <p:transition spd="slow" advTm="10329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59563" y="2353734"/>
            <a:ext cx="9872871" cy="4038600"/>
          </a:xfrm>
        </p:spPr>
        <p:txBody>
          <a:bodyPr/>
          <a:lstStyle/>
          <a:p>
            <a:pPr marL="45720" indent="0" algn="ctr">
              <a:buNone/>
            </a:pPr>
            <a:r>
              <a:rPr lang="en-GB" sz="20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This presentation is part of the Macro Cascade project. This project has received funding from the Bio-Based Industries Joint Undertaking under the European Union Horizon 2020 research and innovation program under grant agreement No 720755</a:t>
            </a:r>
          </a:p>
          <a:p>
            <a:pPr marL="45720" indent="0">
              <a:buNone/>
            </a:pPr>
            <a:endParaRPr lang="da-D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254C43C-6A49-49CC-8AA6-15683722C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73" t="23951" r="25555" b="48765"/>
          <a:stretch/>
        </p:blipFill>
        <p:spPr>
          <a:xfrm>
            <a:off x="3007630" y="3776132"/>
            <a:ext cx="5909734" cy="187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7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206">
        <p14:prism/>
      </p:transition>
    </mc:Choice>
    <mc:Fallback xmlns="">
      <p:transition spd="slow" advTm="6206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ordic Seaweed - from Research to Innovative Business Opportunities  27-28 sep 2017 - Introduction">
            <a:hlinkClick r:id="" action="ppaction://media"/>
            <a:extLst>
              <a:ext uri="{FF2B5EF4-FFF2-40B4-BE49-F238E27FC236}">
                <a16:creationId xmlns:a16="http://schemas.microsoft.com/office/drawing/2014/main" id="{4CAD13D7-1FC1-4975-A298-82388705D4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>
                  <p14:trim st="5235" end="1315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0" y="1"/>
            <a:ext cx="12192900" cy="6858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162F524-292C-4A4D-B508-CC6219C5D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o-FO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89B2AFD-6657-4713-94CF-F1204DD1B7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00" y="0"/>
            <a:ext cx="881484" cy="855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56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525">
        <p:split orient="vert"/>
      </p:transition>
    </mc:Choice>
    <mc:Fallback xmlns="">
      <p:transition spd="slow" advTm="4952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" objId="4"/>
        <p14:stopEvt time="49525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5"/>
</p:tagLst>
</file>

<file path=ppt/theme/theme1.xml><?xml version="1.0" encoding="utf-8"?>
<a:theme xmlns:a="http://schemas.openxmlformats.org/drawingml/2006/main" name="Basis">
  <a:themeElements>
    <a:clrScheme name="Custom 3">
      <a:dk1>
        <a:sysClr val="windowText" lastClr="000000"/>
      </a:dk1>
      <a:lt1>
        <a:sysClr val="window" lastClr="FFFFFF"/>
      </a:lt1>
      <a:dk2>
        <a:srgbClr val="5B9EAD"/>
      </a:dk2>
      <a:lt2>
        <a:srgbClr val="7EC4D2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6668</TotalTime>
  <Words>145</Words>
  <Application>Microsoft Office PowerPoint</Application>
  <PresentationFormat>Widescreen</PresentationFormat>
  <Paragraphs>35</Paragraphs>
  <Slides>7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7</vt:i4>
      </vt:variant>
    </vt:vector>
  </HeadingPairs>
  <TitlesOfParts>
    <vt:vector size="13" baseType="lpstr">
      <vt:lpstr>Arial</vt:lpstr>
      <vt:lpstr>Arial Unicode MS</vt:lpstr>
      <vt:lpstr>Calibri</vt:lpstr>
      <vt:lpstr>Corbel</vt:lpstr>
      <vt:lpstr>Verdana</vt:lpstr>
      <vt:lpstr>Basis</vt:lpstr>
      <vt:lpstr>Scaling up  low hanging fruits</vt:lpstr>
      <vt:lpstr>Main goal</vt:lpstr>
      <vt:lpstr>Challenges identified </vt:lpstr>
      <vt:lpstr>Objectives illustrated</vt:lpstr>
      <vt:lpstr>Impact</vt:lpstr>
      <vt:lpstr>Acknowledgement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Olavur Gregersen</dc:creator>
  <cp:lastModifiedBy>Ólavur Gregresen</cp:lastModifiedBy>
  <cp:revision>70</cp:revision>
  <dcterms:created xsi:type="dcterms:W3CDTF">2017-03-26T12:23:30Z</dcterms:created>
  <dcterms:modified xsi:type="dcterms:W3CDTF">2017-12-05T09:54:32Z</dcterms:modified>
</cp:coreProperties>
</file>